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DM Sans Medium"/>
      <p:regular r:id="rId17"/>
    </p:embeddedFont>
    <p:embeddedFont>
      <p:font typeface="DM Sans Medium"/>
      <p:regular r:id="rId18"/>
    </p:embeddedFont>
    <p:embeddedFont>
      <p:font typeface="DM Sans Medium"/>
      <p:regular r:id="rId19"/>
    </p:embeddedFont>
    <p:embeddedFont>
      <p:font typeface="DM Sans Medium"/>
      <p:regular r:id="rId20"/>
    </p:embeddedFont>
    <p:embeddedFont>
      <p:font typeface="Inter"/>
      <p:regular r:id="rId21"/>
    </p:embeddedFont>
    <p:embeddedFont>
      <p:font typeface="Inter"/>
      <p:regular r:id="rId22"/>
    </p:embeddedFont>
    <p:embeddedFont>
      <p:font typeface="Inter"/>
      <p:regular r:id="rId23"/>
    </p:embeddedFont>
    <p:embeddedFont>
      <p:font typeface="Inter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svg"/><Relationship Id="rId4" Type="http://schemas.openxmlformats.org/officeDocument/2006/relationships/image" Target="../media/image-10-4.png"/><Relationship Id="rId5" Type="http://schemas.openxmlformats.org/officeDocument/2006/relationships/image" Target="../media/image-10-5.svg"/><Relationship Id="rId6" Type="http://schemas.openxmlformats.org/officeDocument/2006/relationships/image" Target="../media/image-10-6.png"/><Relationship Id="rId7" Type="http://schemas.openxmlformats.org/officeDocument/2006/relationships/image" Target="../media/image-10-7.svg"/><Relationship Id="rId8" Type="http://schemas.openxmlformats.org/officeDocument/2006/relationships/image" Target="../media/image-10-8.png"/><Relationship Id="rId9" Type="http://schemas.openxmlformats.org/officeDocument/2006/relationships/image" Target="../media/image-10-9.svg"/><Relationship Id="rId10" Type="http://schemas.openxmlformats.org/officeDocument/2006/relationships/slideLayout" Target="../slideLayouts/slideLayout11.xml"/><Relationship Id="rId11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slideLayout" Target="../slideLayouts/slideLayout4.xml"/><Relationship Id="rId6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slideLayout" Target="../slideLayouts/slideLayout5.xml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svg"/><Relationship Id="rId4" Type="http://schemas.openxmlformats.org/officeDocument/2006/relationships/image" Target="../media/image-5-4.png"/><Relationship Id="rId5" Type="http://schemas.openxmlformats.org/officeDocument/2006/relationships/image" Target="../media/image-5-5.svg"/><Relationship Id="rId6" Type="http://schemas.openxmlformats.org/officeDocument/2006/relationships/image" Target="../media/image-5-6.png"/><Relationship Id="rId7" Type="http://schemas.openxmlformats.org/officeDocument/2006/relationships/image" Target="../media/image-5-7.svg"/><Relationship Id="rId8" Type="http://schemas.openxmlformats.org/officeDocument/2006/relationships/slideLayout" Target="../slideLayouts/slideLayout6.xml"/><Relationship Id="rId9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svg"/><Relationship Id="rId4" Type="http://schemas.openxmlformats.org/officeDocument/2006/relationships/image" Target="../media/image-7-4.png"/><Relationship Id="rId5" Type="http://schemas.openxmlformats.org/officeDocument/2006/relationships/image" Target="../media/image-7-5.svg"/><Relationship Id="rId6" Type="http://schemas.openxmlformats.org/officeDocument/2006/relationships/image" Target="../media/image-7-6.png"/><Relationship Id="rId7" Type="http://schemas.openxmlformats.org/officeDocument/2006/relationships/image" Target="../media/image-7-7.svg"/><Relationship Id="rId8" Type="http://schemas.openxmlformats.org/officeDocument/2006/relationships/slideLayout" Target="../slideLayouts/slideLayout8.xml"/><Relationship Id="rId9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svg"/><Relationship Id="rId4" Type="http://schemas.openxmlformats.org/officeDocument/2006/relationships/image" Target="../media/image-8-4.png"/><Relationship Id="rId5" Type="http://schemas.openxmlformats.org/officeDocument/2006/relationships/image" Target="../media/image-8-5.svg"/><Relationship Id="rId6" Type="http://schemas.openxmlformats.org/officeDocument/2006/relationships/image" Target="../media/image-8-6.png"/><Relationship Id="rId7" Type="http://schemas.openxmlformats.org/officeDocument/2006/relationships/image" Target="../media/image-8-7.svg"/><Relationship Id="rId8" Type="http://schemas.openxmlformats.org/officeDocument/2006/relationships/image" Target="../media/image-8-8.png"/><Relationship Id="rId9" Type="http://schemas.openxmlformats.org/officeDocument/2006/relationships/image" Target="../media/image-8-9.svg"/><Relationship Id="rId10" Type="http://schemas.openxmlformats.org/officeDocument/2006/relationships/slideLayout" Target="../slideLayouts/slideLayout9.xml"/><Relationship Id="rId11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svg"/><Relationship Id="rId4" Type="http://schemas.openxmlformats.org/officeDocument/2006/relationships/image" Target="../media/image-9-4.png"/><Relationship Id="rId5" Type="http://schemas.openxmlformats.org/officeDocument/2006/relationships/image" Target="../media/image-9-5.svg"/><Relationship Id="rId6" Type="http://schemas.openxmlformats.org/officeDocument/2006/relationships/image" Target="../media/image-9-6.png"/><Relationship Id="rId7" Type="http://schemas.openxmlformats.org/officeDocument/2006/relationships/image" Target="../media/image-9-7.svg"/><Relationship Id="rId8" Type="http://schemas.openxmlformats.org/officeDocument/2006/relationships/image" Target="../media/image-9-8.png"/><Relationship Id="rId9" Type="http://schemas.openxmlformats.org/officeDocument/2006/relationships/image" Target="../media/image-9-9.svg"/><Relationship Id="rId10" Type="http://schemas.openxmlformats.org/officeDocument/2006/relationships/slideLayout" Target="../slideLayouts/slideLayout10.xml"/><Relationship Id="rId11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05442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Customer Shopping Behavior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81214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Insights from 3,900 purchases across product categories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20898" y="1002506"/>
            <a:ext cx="4981932" cy="4650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650"/>
              </a:lnSpc>
              <a:buNone/>
            </a:pPr>
            <a:r>
              <a:rPr lang="en-US" sz="290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Strategic Recommendations</a:t>
            </a:r>
            <a:endParaRPr lang="en-US" sz="2900" dirty="0"/>
          </a:p>
        </p:txBody>
      </p:sp>
      <p:sp>
        <p:nvSpPr>
          <p:cNvPr id="4" name="Shape 1"/>
          <p:cNvSpPr/>
          <p:nvPr/>
        </p:nvSpPr>
        <p:spPr>
          <a:xfrm>
            <a:off x="520898" y="1614011"/>
            <a:ext cx="8102203" cy="1330047"/>
          </a:xfrm>
          <a:prstGeom prst="roundRect">
            <a:avLst>
              <a:gd name="adj" fmla="val 1678"/>
            </a:avLst>
          </a:prstGeom>
          <a:solidFill>
            <a:srgbClr val="4C5052"/>
          </a:solidFill>
          <a:ln/>
        </p:spPr>
      </p:sp>
      <p:sp>
        <p:nvSpPr>
          <p:cNvPr id="5" name="Shape 2"/>
          <p:cNvSpPr/>
          <p:nvPr/>
        </p:nvSpPr>
        <p:spPr>
          <a:xfrm>
            <a:off x="669727" y="1762839"/>
            <a:ext cx="446484" cy="446484"/>
          </a:xfrm>
          <a:prstGeom prst="roundRect">
            <a:avLst>
              <a:gd name="adj" fmla="val 20477969"/>
            </a:avLst>
          </a:prstGeom>
          <a:solidFill>
            <a:srgbClr val="AC9EF5"/>
          </a:solidFill>
          <a:ln/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2480" y="1885593"/>
            <a:ext cx="200858" cy="20085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69727" y="2306955"/>
            <a:ext cx="1860352" cy="2325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Boost Subscriptions</a:t>
            </a:r>
            <a:endParaRPr lang="en-US" sz="1450" dirty="0"/>
          </a:p>
        </p:txBody>
      </p:sp>
      <p:sp>
        <p:nvSpPr>
          <p:cNvPr id="8" name="Text 4"/>
          <p:cNvSpPr/>
          <p:nvPr/>
        </p:nvSpPr>
        <p:spPr>
          <a:xfrm>
            <a:off x="669727" y="2598063"/>
            <a:ext cx="7804547" cy="1971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1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Promote exclusive benefits</a:t>
            </a:r>
            <a:endParaRPr lang="en-US" sz="1150" dirty="0"/>
          </a:p>
        </p:txBody>
      </p:sp>
      <p:sp>
        <p:nvSpPr>
          <p:cNvPr id="9" name="Shape 5"/>
          <p:cNvSpPr/>
          <p:nvPr/>
        </p:nvSpPr>
        <p:spPr>
          <a:xfrm>
            <a:off x="520898" y="3041690"/>
            <a:ext cx="8102203" cy="1330047"/>
          </a:xfrm>
          <a:prstGeom prst="roundRect">
            <a:avLst>
              <a:gd name="adj" fmla="val 1678"/>
            </a:avLst>
          </a:prstGeom>
          <a:solidFill>
            <a:srgbClr val="4C5052"/>
          </a:solidFill>
          <a:ln/>
        </p:spPr>
      </p:sp>
      <p:sp>
        <p:nvSpPr>
          <p:cNvPr id="10" name="Shape 6"/>
          <p:cNvSpPr/>
          <p:nvPr/>
        </p:nvSpPr>
        <p:spPr>
          <a:xfrm>
            <a:off x="669727" y="3190518"/>
            <a:ext cx="446484" cy="446484"/>
          </a:xfrm>
          <a:prstGeom prst="roundRect">
            <a:avLst>
              <a:gd name="adj" fmla="val 20477969"/>
            </a:avLst>
          </a:prstGeom>
          <a:solidFill>
            <a:srgbClr val="AC9EF5"/>
          </a:solidFill>
          <a:ln/>
        </p:spPr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2480" y="3313271"/>
            <a:ext cx="200858" cy="200858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669727" y="3734633"/>
            <a:ext cx="1860352" cy="2325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Loyalty Programs</a:t>
            </a:r>
            <a:endParaRPr lang="en-US" sz="1450" dirty="0"/>
          </a:p>
        </p:txBody>
      </p:sp>
      <p:sp>
        <p:nvSpPr>
          <p:cNvPr id="13" name="Text 8"/>
          <p:cNvSpPr/>
          <p:nvPr/>
        </p:nvSpPr>
        <p:spPr>
          <a:xfrm>
            <a:off x="669727" y="4025741"/>
            <a:ext cx="7804547" cy="1971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1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Reward repeat buyers</a:t>
            </a:r>
            <a:endParaRPr lang="en-US" sz="1150" dirty="0"/>
          </a:p>
        </p:txBody>
      </p:sp>
      <p:sp>
        <p:nvSpPr>
          <p:cNvPr id="14" name="Shape 9"/>
          <p:cNvSpPr/>
          <p:nvPr/>
        </p:nvSpPr>
        <p:spPr>
          <a:xfrm>
            <a:off x="520898" y="4469368"/>
            <a:ext cx="8102203" cy="1330047"/>
          </a:xfrm>
          <a:prstGeom prst="roundRect">
            <a:avLst>
              <a:gd name="adj" fmla="val 1678"/>
            </a:avLst>
          </a:prstGeom>
          <a:solidFill>
            <a:srgbClr val="4C5052"/>
          </a:solidFill>
          <a:ln/>
        </p:spPr>
      </p:sp>
      <p:sp>
        <p:nvSpPr>
          <p:cNvPr id="15" name="Shape 10"/>
          <p:cNvSpPr/>
          <p:nvPr/>
        </p:nvSpPr>
        <p:spPr>
          <a:xfrm>
            <a:off x="669727" y="4618196"/>
            <a:ext cx="446484" cy="446484"/>
          </a:xfrm>
          <a:prstGeom prst="roundRect">
            <a:avLst>
              <a:gd name="adj" fmla="val 20477969"/>
            </a:avLst>
          </a:prstGeom>
          <a:solidFill>
            <a:srgbClr val="AC9EF5"/>
          </a:solidFill>
          <a:ln/>
        </p:spPr>
      </p:sp>
      <p:pic>
        <p:nvPicPr>
          <p:cNvPr id="16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92480" y="4740950"/>
            <a:ext cx="200858" cy="200858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669727" y="5162312"/>
            <a:ext cx="2007632" cy="2325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Review Discount Policy</a:t>
            </a:r>
            <a:endParaRPr lang="en-US" sz="1450" dirty="0"/>
          </a:p>
        </p:txBody>
      </p:sp>
      <p:sp>
        <p:nvSpPr>
          <p:cNvPr id="18" name="Text 12"/>
          <p:cNvSpPr/>
          <p:nvPr/>
        </p:nvSpPr>
        <p:spPr>
          <a:xfrm>
            <a:off x="669727" y="5453420"/>
            <a:ext cx="7804547" cy="1971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1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Balance sales with margins</a:t>
            </a:r>
            <a:endParaRPr lang="en-US" sz="1150" dirty="0"/>
          </a:p>
        </p:txBody>
      </p:sp>
      <p:sp>
        <p:nvSpPr>
          <p:cNvPr id="19" name="Shape 13"/>
          <p:cNvSpPr/>
          <p:nvPr/>
        </p:nvSpPr>
        <p:spPr>
          <a:xfrm>
            <a:off x="520898" y="5897047"/>
            <a:ext cx="8102203" cy="1330047"/>
          </a:xfrm>
          <a:prstGeom prst="roundRect">
            <a:avLst>
              <a:gd name="adj" fmla="val 1678"/>
            </a:avLst>
          </a:prstGeom>
          <a:solidFill>
            <a:srgbClr val="4C5052"/>
          </a:solidFill>
          <a:ln/>
        </p:spPr>
      </p:sp>
      <p:sp>
        <p:nvSpPr>
          <p:cNvPr id="20" name="Shape 14"/>
          <p:cNvSpPr/>
          <p:nvPr/>
        </p:nvSpPr>
        <p:spPr>
          <a:xfrm>
            <a:off x="669727" y="6045875"/>
            <a:ext cx="446484" cy="446484"/>
          </a:xfrm>
          <a:prstGeom prst="roundRect">
            <a:avLst>
              <a:gd name="adj" fmla="val 20477969"/>
            </a:avLst>
          </a:prstGeom>
          <a:solidFill>
            <a:srgbClr val="AC9EF5"/>
          </a:solidFill>
          <a:ln/>
        </p:spPr>
      </p:sp>
      <p:pic>
        <p:nvPicPr>
          <p:cNvPr id="21" name="Image 4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92480" y="6168628"/>
            <a:ext cx="200858" cy="200858"/>
          </a:xfrm>
          <a:prstGeom prst="rect">
            <a:avLst/>
          </a:prstGeom>
        </p:spPr>
      </p:pic>
      <p:sp>
        <p:nvSpPr>
          <p:cNvPr id="22" name="Text 15"/>
          <p:cNvSpPr/>
          <p:nvPr/>
        </p:nvSpPr>
        <p:spPr>
          <a:xfrm>
            <a:off x="669727" y="6589990"/>
            <a:ext cx="1860352" cy="2325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Targeted Marketing</a:t>
            </a:r>
            <a:endParaRPr lang="en-US" sz="1450" dirty="0"/>
          </a:p>
        </p:txBody>
      </p:sp>
      <p:sp>
        <p:nvSpPr>
          <p:cNvPr id="23" name="Text 16"/>
          <p:cNvSpPr/>
          <p:nvPr/>
        </p:nvSpPr>
        <p:spPr>
          <a:xfrm>
            <a:off x="669727" y="6881098"/>
            <a:ext cx="7804547" cy="1971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1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Focus on high-revenue groups</a:t>
            </a:r>
            <a:endParaRPr lang="en-US" sz="11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40958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Dataset Overview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571875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3,900</a:t>
            </a:r>
            <a:endParaRPr lang="en-US" sz="5850" dirty="0"/>
          </a:p>
        </p:txBody>
      </p:sp>
      <p:sp>
        <p:nvSpPr>
          <p:cNvPr id="5" name="Text 2"/>
          <p:cNvSpPr/>
          <p:nvPr/>
        </p:nvSpPr>
        <p:spPr>
          <a:xfrm>
            <a:off x="6280190" y="4603671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Transactions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280190" y="5094089"/>
            <a:ext cx="23298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Purchase records analyzed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8893493" y="3571875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18</a:t>
            </a:r>
            <a:endParaRPr lang="en-US" sz="5850" dirty="0"/>
          </a:p>
        </p:txBody>
      </p:sp>
      <p:sp>
        <p:nvSpPr>
          <p:cNvPr id="8" name="Text 5"/>
          <p:cNvSpPr/>
          <p:nvPr/>
        </p:nvSpPr>
        <p:spPr>
          <a:xfrm>
            <a:off x="8893493" y="4603671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Features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8893493" y="5094089"/>
            <a:ext cx="23298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 columns tracked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11506795" y="3571875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37</a:t>
            </a:r>
            <a:endParaRPr lang="en-US" sz="5850" dirty="0"/>
          </a:p>
        </p:txBody>
      </p:sp>
      <p:sp>
        <p:nvSpPr>
          <p:cNvPr id="11" name="Text 8"/>
          <p:cNvSpPr/>
          <p:nvPr/>
        </p:nvSpPr>
        <p:spPr>
          <a:xfrm>
            <a:off x="11506795" y="4603671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Missing Values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1506795" y="5094089"/>
            <a:ext cx="23298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 review ratings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19332"/>
            <a:ext cx="677596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Data Preparation Process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481739"/>
            <a:ext cx="6521410" cy="90725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020604" y="36158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Data Loading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1020604" y="4106228"/>
            <a:ext cx="606778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Imported with pandas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2481739"/>
            <a:ext cx="6521410" cy="90725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542014" y="36158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Exploration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7542014" y="4106228"/>
            <a:ext cx="606778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Summary statistics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4695944"/>
            <a:ext cx="6521410" cy="90725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020604" y="583001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Cleaning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1020604" y="6320433"/>
            <a:ext cx="606778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Handled missing data</a:t>
            </a:r>
            <a:endParaRPr lang="en-US" sz="17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4695944"/>
            <a:ext cx="6521410" cy="907256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542014" y="583001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Engineering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7542014" y="6320433"/>
            <a:ext cx="606778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Created new features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3563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Revenue by Gender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2588538" y="3872389"/>
            <a:ext cx="2789873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450"/>
              </a:lnSpc>
              <a:buNone/>
            </a:pPr>
            <a:r>
              <a:rPr lang="en-US" sz="445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73%</a:t>
            </a:r>
            <a:endParaRPr lang="en-US" sz="44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82428" y="2454712"/>
            <a:ext cx="3402330" cy="340233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565916" y="61405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Male Customers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6630948"/>
            <a:ext cx="63796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$157,890 revenue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9251633" y="3872389"/>
            <a:ext cx="2789873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450"/>
              </a:lnSpc>
              <a:buNone/>
            </a:pPr>
            <a:r>
              <a:rPr lang="en-US" sz="445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27%</a:t>
            </a:r>
            <a:endParaRPr lang="en-US" sz="445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5523" y="2454712"/>
            <a:ext cx="3402330" cy="340233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9229130" y="61405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Female Customers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7456884" y="6630948"/>
            <a:ext cx="637972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$75,191 revenue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262658"/>
            <a:ext cx="570380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Product Performance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311598"/>
            <a:ext cx="3664744" cy="2214205"/>
          </a:xfrm>
          <a:prstGeom prst="roundRect">
            <a:avLst>
              <a:gd name="adj" fmla="val 1537"/>
            </a:avLst>
          </a:prstGeom>
          <a:solidFill>
            <a:srgbClr val="4C5052"/>
          </a:solidFill>
          <a:ln/>
        </p:spPr>
      </p:sp>
      <p:sp>
        <p:nvSpPr>
          <p:cNvPr id="5" name="Shape 2"/>
          <p:cNvSpPr/>
          <p:nvPr/>
        </p:nvSpPr>
        <p:spPr>
          <a:xfrm>
            <a:off x="6507004" y="2538413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AC9EF5"/>
          </a:solidFill>
          <a:ln/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94170" y="2725460"/>
            <a:ext cx="306110" cy="30611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507004" y="34456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Top Rated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6507004" y="3936087"/>
            <a:ext cx="3211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Gloves: 3.86 avg rating</a:t>
            </a:r>
            <a:endParaRPr lang="en-US" sz="1750" dirty="0"/>
          </a:p>
        </p:txBody>
      </p:sp>
      <p:sp>
        <p:nvSpPr>
          <p:cNvPr id="9" name="Shape 5"/>
          <p:cNvSpPr/>
          <p:nvPr/>
        </p:nvSpPr>
        <p:spPr>
          <a:xfrm>
            <a:off x="10171748" y="2311598"/>
            <a:ext cx="3664863" cy="2214205"/>
          </a:xfrm>
          <a:prstGeom prst="roundRect">
            <a:avLst>
              <a:gd name="adj" fmla="val 1537"/>
            </a:avLst>
          </a:prstGeom>
          <a:solidFill>
            <a:srgbClr val="4C5052"/>
          </a:solidFill>
          <a:ln/>
        </p:spPr>
      </p:sp>
      <p:sp>
        <p:nvSpPr>
          <p:cNvPr id="10" name="Shape 6"/>
          <p:cNvSpPr/>
          <p:nvPr/>
        </p:nvSpPr>
        <p:spPr>
          <a:xfrm>
            <a:off x="10398562" y="2538413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AC9EF5"/>
          </a:solidFill>
          <a:ln/>
        </p:spPr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85728" y="2725460"/>
            <a:ext cx="306110" cy="306110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10398562" y="34456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Most Discounted</a:t>
            </a:r>
            <a:endParaRPr lang="en-US" sz="2200" dirty="0"/>
          </a:p>
        </p:txBody>
      </p:sp>
      <p:sp>
        <p:nvSpPr>
          <p:cNvPr id="13" name="Text 8"/>
          <p:cNvSpPr/>
          <p:nvPr/>
        </p:nvSpPr>
        <p:spPr>
          <a:xfrm>
            <a:off x="10398562" y="3936087"/>
            <a:ext cx="32112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Hats: 50% discounted</a:t>
            </a:r>
            <a:endParaRPr lang="en-US" sz="1750" dirty="0"/>
          </a:p>
        </p:txBody>
      </p:sp>
      <p:sp>
        <p:nvSpPr>
          <p:cNvPr id="14" name="Shape 9"/>
          <p:cNvSpPr/>
          <p:nvPr/>
        </p:nvSpPr>
        <p:spPr>
          <a:xfrm>
            <a:off x="6280190" y="4752618"/>
            <a:ext cx="7556421" cy="2214205"/>
          </a:xfrm>
          <a:prstGeom prst="roundRect">
            <a:avLst>
              <a:gd name="adj" fmla="val 1537"/>
            </a:avLst>
          </a:prstGeom>
          <a:solidFill>
            <a:srgbClr val="4C5052"/>
          </a:solidFill>
          <a:ln/>
        </p:spPr>
      </p:sp>
      <p:sp>
        <p:nvSpPr>
          <p:cNvPr id="15" name="Shape 10"/>
          <p:cNvSpPr/>
          <p:nvPr/>
        </p:nvSpPr>
        <p:spPr>
          <a:xfrm>
            <a:off x="6507004" y="4979432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AC9EF5"/>
          </a:solidFill>
          <a:ln/>
        </p:spPr>
      </p:sp>
      <p:pic>
        <p:nvPicPr>
          <p:cNvPr id="16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94170" y="5166479"/>
            <a:ext cx="306110" cy="306110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6507004" y="588668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Shipping Impact</a:t>
            </a:r>
            <a:endParaRPr lang="en-US" sz="2200" dirty="0"/>
          </a:p>
        </p:txBody>
      </p:sp>
      <p:sp>
        <p:nvSpPr>
          <p:cNvPr id="18" name="Text 12"/>
          <p:cNvSpPr/>
          <p:nvPr/>
        </p:nvSpPr>
        <p:spPr>
          <a:xfrm>
            <a:off x="6507004" y="6377107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Express: $60.48 avg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3563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Subscription Insights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2588538" y="3872389"/>
            <a:ext cx="2789873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450"/>
              </a:lnSpc>
              <a:buNone/>
            </a:pPr>
            <a:r>
              <a:rPr lang="en-US" sz="445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73%</a:t>
            </a:r>
            <a:endParaRPr lang="en-US" sz="44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82428" y="2454712"/>
            <a:ext cx="3402330" cy="340233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565916" y="61405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Non-Subscribers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6630948"/>
            <a:ext cx="63796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2,847 customers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9251633" y="3872389"/>
            <a:ext cx="2789873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450"/>
              </a:lnSpc>
              <a:buNone/>
            </a:pPr>
            <a:r>
              <a:rPr lang="en-US" sz="445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27%</a:t>
            </a:r>
            <a:endParaRPr lang="en-US" sz="445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5523" y="2454712"/>
            <a:ext cx="3402330" cy="340233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9229130" y="61405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Subscribers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7456884" y="6630948"/>
            <a:ext cx="637972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1,053 customers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262658"/>
            <a:ext cx="652653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Customer Segmentation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311598"/>
            <a:ext cx="3664744" cy="2214205"/>
          </a:xfrm>
          <a:prstGeom prst="roundRect">
            <a:avLst>
              <a:gd name="adj" fmla="val 1537"/>
            </a:avLst>
          </a:prstGeom>
          <a:solidFill>
            <a:srgbClr val="4C5052"/>
          </a:solidFill>
          <a:ln/>
        </p:spPr>
      </p:sp>
      <p:sp>
        <p:nvSpPr>
          <p:cNvPr id="5" name="Shape 2"/>
          <p:cNvSpPr/>
          <p:nvPr/>
        </p:nvSpPr>
        <p:spPr>
          <a:xfrm>
            <a:off x="6507004" y="2538413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AC9EF5"/>
          </a:solidFill>
          <a:ln/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94170" y="2725460"/>
            <a:ext cx="306110" cy="30611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507004" y="34456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Loyal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6507004" y="3936087"/>
            <a:ext cx="3211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3,116 customers</a:t>
            </a:r>
            <a:endParaRPr lang="en-US" sz="1750" dirty="0"/>
          </a:p>
        </p:txBody>
      </p:sp>
      <p:sp>
        <p:nvSpPr>
          <p:cNvPr id="9" name="Shape 5"/>
          <p:cNvSpPr/>
          <p:nvPr/>
        </p:nvSpPr>
        <p:spPr>
          <a:xfrm>
            <a:off x="10171748" y="2311598"/>
            <a:ext cx="3664863" cy="2214205"/>
          </a:xfrm>
          <a:prstGeom prst="roundRect">
            <a:avLst>
              <a:gd name="adj" fmla="val 1537"/>
            </a:avLst>
          </a:prstGeom>
          <a:solidFill>
            <a:srgbClr val="4C5052"/>
          </a:solidFill>
          <a:ln/>
        </p:spPr>
      </p:sp>
      <p:sp>
        <p:nvSpPr>
          <p:cNvPr id="10" name="Shape 6"/>
          <p:cNvSpPr/>
          <p:nvPr/>
        </p:nvSpPr>
        <p:spPr>
          <a:xfrm>
            <a:off x="10398562" y="2538413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AC9EF5"/>
          </a:solidFill>
          <a:ln/>
        </p:spPr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85728" y="2725460"/>
            <a:ext cx="306110" cy="306110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10398562" y="34456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Returning</a:t>
            </a:r>
            <a:endParaRPr lang="en-US" sz="2200" dirty="0"/>
          </a:p>
        </p:txBody>
      </p:sp>
      <p:sp>
        <p:nvSpPr>
          <p:cNvPr id="13" name="Text 8"/>
          <p:cNvSpPr/>
          <p:nvPr/>
        </p:nvSpPr>
        <p:spPr>
          <a:xfrm>
            <a:off x="10398562" y="3936087"/>
            <a:ext cx="32112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701 customers</a:t>
            </a:r>
            <a:endParaRPr lang="en-US" sz="1750" dirty="0"/>
          </a:p>
        </p:txBody>
      </p:sp>
      <p:sp>
        <p:nvSpPr>
          <p:cNvPr id="14" name="Shape 9"/>
          <p:cNvSpPr/>
          <p:nvPr/>
        </p:nvSpPr>
        <p:spPr>
          <a:xfrm>
            <a:off x="6280190" y="4752618"/>
            <a:ext cx="7556421" cy="2214205"/>
          </a:xfrm>
          <a:prstGeom prst="roundRect">
            <a:avLst>
              <a:gd name="adj" fmla="val 1537"/>
            </a:avLst>
          </a:prstGeom>
          <a:solidFill>
            <a:srgbClr val="4C5052"/>
          </a:solidFill>
          <a:ln/>
        </p:spPr>
      </p:sp>
      <p:sp>
        <p:nvSpPr>
          <p:cNvPr id="15" name="Shape 10"/>
          <p:cNvSpPr/>
          <p:nvPr/>
        </p:nvSpPr>
        <p:spPr>
          <a:xfrm>
            <a:off x="6507004" y="4979432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AC9EF5"/>
          </a:solidFill>
          <a:ln/>
        </p:spPr>
      </p:sp>
      <p:pic>
        <p:nvPicPr>
          <p:cNvPr id="16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94170" y="5166479"/>
            <a:ext cx="306110" cy="306110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6507004" y="588668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New</a:t>
            </a:r>
            <a:endParaRPr lang="en-US" sz="2200" dirty="0"/>
          </a:p>
        </p:txBody>
      </p:sp>
      <p:sp>
        <p:nvSpPr>
          <p:cNvPr id="18" name="Text 12"/>
          <p:cNvSpPr/>
          <p:nvPr/>
        </p:nvSpPr>
        <p:spPr>
          <a:xfrm>
            <a:off x="6507004" y="6377107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83 customers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52093" y="773073"/>
            <a:ext cx="3943469" cy="4929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850"/>
              </a:lnSpc>
              <a:buNone/>
            </a:pPr>
            <a:r>
              <a:rPr lang="en-US" sz="310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Revenue by Category</a:t>
            </a:r>
            <a:endParaRPr lang="en-US" sz="3100" dirty="0"/>
          </a:p>
        </p:txBody>
      </p:sp>
      <p:sp>
        <p:nvSpPr>
          <p:cNvPr id="4" name="Shape 1"/>
          <p:cNvSpPr/>
          <p:nvPr/>
        </p:nvSpPr>
        <p:spPr>
          <a:xfrm>
            <a:off x="552093" y="1430536"/>
            <a:ext cx="8039814" cy="1424226"/>
          </a:xfrm>
          <a:prstGeom prst="roundRect">
            <a:avLst>
              <a:gd name="adj" fmla="val 1661"/>
            </a:avLst>
          </a:prstGeom>
          <a:solidFill>
            <a:srgbClr val="4C5052"/>
          </a:solidFill>
          <a:ln/>
        </p:spPr>
      </p:sp>
      <p:sp>
        <p:nvSpPr>
          <p:cNvPr id="5" name="Shape 2"/>
          <p:cNvSpPr/>
          <p:nvPr/>
        </p:nvSpPr>
        <p:spPr>
          <a:xfrm>
            <a:off x="709732" y="1588175"/>
            <a:ext cx="473154" cy="473154"/>
          </a:xfrm>
          <a:prstGeom prst="roundRect">
            <a:avLst>
              <a:gd name="adj" fmla="val 19323699"/>
            </a:avLst>
          </a:prstGeom>
          <a:solidFill>
            <a:srgbClr val="AC9EF5"/>
          </a:solidFill>
          <a:ln/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9867" y="1718191"/>
            <a:ext cx="212884" cy="21288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09732" y="2170986"/>
            <a:ext cx="1971675" cy="2464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5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Clothing</a:t>
            </a:r>
            <a:endParaRPr lang="en-US" sz="1550" dirty="0"/>
          </a:p>
        </p:txBody>
      </p:sp>
      <p:sp>
        <p:nvSpPr>
          <p:cNvPr id="8" name="Text 4"/>
          <p:cNvSpPr/>
          <p:nvPr/>
        </p:nvSpPr>
        <p:spPr>
          <a:xfrm>
            <a:off x="709732" y="2483168"/>
            <a:ext cx="7724537" cy="2139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$100K revenue</a:t>
            </a:r>
            <a:endParaRPr lang="en-US" sz="1200" dirty="0"/>
          </a:p>
        </p:txBody>
      </p:sp>
      <p:sp>
        <p:nvSpPr>
          <p:cNvPr id="9" name="Shape 5"/>
          <p:cNvSpPr/>
          <p:nvPr/>
        </p:nvSpPr>
        <p:spPr>
          <a:xfrm>
            <a:off x="552093" y="2964418"/>
            <a:ext cx="8039814" cy="1424226"/>
          </a:xfrm>
          <a:prstGeom prst="roundRect">
            <a:avLst>
              <a:gd name="adj" fmla="val 1661"/>
            </a:avLst>
          </a:prstGeom>
          <a:solidFill>
            <a:srgbClr val="4C5052"/>
          </a:solidFill>
          <a:ln/>
        </p:spPr>
      </p:sp>
      <p:sp>
        <p:nvSpPr>
          <p:cNvPr id="10" name="Shape 6"/>
          <p:cNvSpPr/>
          <p:nvPr/>
        </p:nvSpPr>
        <p:spPr>
          <a:xfrm>
            <a:off x="709732" y="3122057"/>
            <a:ext cx="473154" cy="473154"/>
          </a:xfrm>
          <a:prstGeom prst="roundRect">
            <a:avLst>
              <a:gd name="adj" fmla="val 19323699"/>
            </a:avLst>
          </a:prstGeom>
          <a:solidFill>
            <a:srgbClr val="AC9EF5"/>
          </a:solidFill>
          <a:ln/>
        </p:spPr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9867" y="3252073"/>
            <a:ext cx="212884" cy="212884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709732" y="3704868"/>
            <a:ext cx="1971675" cy="2464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5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Accessories</a:t>
            </a:r>
            <a:endParaRPr lang="en-US" sz="1550" dirty="0"/>
          </a:p>
        </p:txBody>
      </p:sp>
      <p:sp>
        <p:nvSpPr>
          <p:cNvPr id="13" name="Text 8"/>
          <p:cNvSpPr/>
          <p:nvPr/>
        </p:nvSpPr>
        <p:spPr>
          <a:xfrm>
            <a:off x="709732" y="4017050"/>
            <a:ext cx="7724537" cy="2139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$70K revenue</a:t>
            </a:r>
            <a:endParaRPr lang="en-US" sz="1200" dirty="0"/>
          </a:p>
        </p:txBody>
      </p:sp>
      <p:sp>
        <p:nvSpPr>
          <p:cNvPr id="14" name="Shape 9"/>
          <p:cNvSpPr/>
          <p:nvPr/>
        </p:nvSpPr>
        <p:spPr>
          <a:xfrm>
            <a:off x="552093" y="4498300"/>
            <a:ext cx="8039814" cy="1424226"/>
          </a:xfrm>
          <a:prstGeom prst="roundRect">
            <a:avLst>
              <a:gd name="adj" fmla="val 1661"/>
            </a:avLst>
          </a:prstGeom>
          <a:solidFill>
            <a:srgbClr val="4C5052"/>
          </a:solidFill>
          <a:ln/>
        </p:spPr>
      </p:sp>
      <p:sp>
        <p:nvSpPr>
          <p:cNvPr id="15" name="Shape 10"/>
          <p:cNvSpPr/>
          <p:nvPr/>
        </p:nvSpPr>
        <p:spPr>
          <a:xfrm>
            <a:off x="709732" y="4655939"/>
            <a:ext cx="473154" cy="473154"/>
          </a:xfrm>
          <a:prstGeom prst="roundRect">
            <a:avLst>
              <a:gd name="adj" fmla="val 19323699"/>
            </a:avLst>
          </a:prstGeom>
          <a:solidFill>
            <a:srgbClr val="AC9EF5"/>
          </a:solidFill>
          <a:ln/>
        </p:spPr>
      </p:sp>
      <p:pic>
        <p:nvPicPr>
          <p:cNvPr id="16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9867" y="4785955"/>
            <a:ext cx="212884" cy="212884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709732" y="5238750"/>
            <a:ext cx="1971675" cy="2464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5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Footwear</a:t>
            </a:r>
            <a:endParaRPr lang="en-US" sz="1550" dirty="0"/>
          </a:p>
        </p:txBody>
      </p:sp>
      <p:sp>
        <p:nvSpPr>
          <p:cNvPr id="18" name="Text 12"/>
          <p:cNvSpPr/>
          <p:nvPr/>
        </p:nvSpPr>
        <p:spPr>
          <a:xfrm>
            <a:off x="709732" y="5550932"/>
            <a:ext cx="7724537" cy="2139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$30K revenue</a:t>
            </a:r>
            <a:endParaRPr lang="en-US" sz="1200" dirty="0"/>
          </a:p>
        </p:txBody>
      </p:sp>
      <p:sp>
        <p:nvSpPr>
          <p:cNvPr id="19" name="Shape 13"/>
          <p:cNvSpPr/>
          <p:nvPr/>
        </p:nvSpPr>
        <p:spPr>
          <a:xfrm>
            <a:off x="552093" y="6032183"/>
            <a:ext cx="8039814" cy="1424226"/>
          </a:xfrm>
          <a:prstGeom prst="roundRect">
            <a:avLst>
              <a:gd name="adj" fmla="val 1661"/>
            </a:avLst>
          </a:prstGeom>
          <a:solidFill>
            <a:srgbClr val="4C5052"/>
          </a:solidFill>
          <a:ln/>
        </p:spPr>
      </p:sp>
      <p:sp>
        <p:nvSpPr>
          <p:cNvPr id="20" name="Shape 14"/>
          <p:cNvSpPr/>
          <p:nvPr/>
        </p:nvSpPr>
        <p:spPr>
          <a:xfrm>
            <a:off x="709732" y="6189821"/>
            <a:ext cx="473154" cy="473154"/>
          </a:xfrm>
          <a:prstGeom prst="roundRect">
            <a:avLst>
              <a:gd name="adj" fmla="val 19323699"/>
            </a:avLst>
          </a:prstGeom>
          <a:solidFill>
            <a:srgbClr val="AC9EF5"/>
          </a:solidFill>
          <a:ln/>
        </p:spPr>
      </p:sp>
      <p:pic>
        <p:nvPicPr>
          <p:cNvPr id="21" name="Image 4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39867" y="6319838"/>
            <a:ext cx="212884" cy="212884"/>
          </a:xfrm>
          <a:prstGeom prst="rect">
            <a:avLst/>
          </a:prstGeom>
        </p:spPr>
      </p:pic>
      <p:sp>
        <p:nvSpPr>
          <p:cNvPr id="22" name="Text 15"/>
          <p:cNvSpPr/>
          <p:nvPr/>
        </p:nvSpPr>
        <p:spPr>
          <a:xfrm>
            <a:off x="709732" y="6772632"/>
            <a:ext cx="1971675" cy="2464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5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Outerwear</a:t>
            </a:r>
            <a:endParaRPr lang="en-US" sz="1550" dirty="0"/>
          </a:p>
        </p:txBody>
      </p:sp>
      <p:sp>
        <p:nvSpPr>
          <p:cNvPr id="23" name="Text 16"/>
          <p:cNvSpPr/>
          <p:nvPr/>
        </p:nvSpPr>
        <p:spPr>
          <a:xfrm>
            <a:off x="709732" y="7084814"/>
            <a:ext cx="7724537" cy="2139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$20K revenue</a:t>
            </a:r>
            <a:endParaRPr lang="en-US" sz="12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52093" y="773073"/>
            <a:ext cx="3943469" cy="4929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850"/>
              </a:lnSpc>
              <a:buNone/>
            </a:pPr>
            <a:r>
              <a:rPr lang="en-US" sz="310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Age Group Analysis</a:t>
            </a:r>
            <a:endParaRPr lang="en-US" sz="3100" dirty="0"/>
          </a:p>
        </p:txBody>
      </p:sp>
      <p:sp>
        <p:nvSpPr>
          <p:cNvPr id="4" name="Shape 1"/>
          <p:cNvSpPr/>
          <p:nvPr/>
        </p:nvSpPr>
        <p:spPr>
          <a:xfrm>
            <a:off x="552093" y="1430536"/>
            <a:ext cx="8039814" cy="1424226"/>
          </a:xfrm>
          <a:prstGeom prst="roundRect">
            <a:avLst>
              <a:gd name="adj" fmla="val 1661"/>
            </a:avLst>
          </a:prstGeom>
          <a:solidFill>
            <a:srgbClr val="4C5052"/>
          </a:solidFill>
          <a:ln/>
        </p:spPr>
      </p:sp>
      <p:sp>
        <p:nvSpPr>
          <p:cNvPr id="5" name="Shape 2"/>
          <p:cNvSpPr/>
          <p:nvPr/>
        </p:nvSpPr>
        <p:spPr>
          <a:xfrm>
            <a:off x="709732" y="1588175"/>
            <a:ext cx="473154" cy="473154"/>
          </a:xfrm>
          <a:prstGeom prst="roundRect">
            <a:avLst>
              <a:gd name="adj" fmla="val 19323699"/>
            </a:avLst>
          </a:prstGeom>
          <a:solidFill>
            <a:srgbClr val="AC9EF5"/>
          </a:solidFill>
          <a:ln/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9867" y="1718191"/>
            <a:ext cx="212884" cy="21288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09732" y="2170986"/>
            <a:ext cx="1971675" cy="2464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5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Young Adult</a:t>
            </a:r>
            <a:endParaRPr lang="en-US" sz="1550" dirty="0"/>
          </a:p>
        </p:txBody>
      </p:sp>
      <p:sp>
        <p:nvSpPr>
          <p:cNvPr id="8" name="Text 4"/>
          <p:cNvSpPr/>
          <p:nvPr/>
        </p:nvSpPr>
        <p:spPr>
          <a:xfrm>
            <a:off x="709732" y="2483168"/>
            <a:ext cx="7724537" cy="2139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$60K revenue</a:t>
            </a:r>
            <a:endParaRPr lang="en-US" sz="1200" dirty="0"/>
          </a:p>
        </p:txBody>
      </p:sp>
      <p:sp>
        <p:nvSpPr>
          <p:cNvPr id="9" name="Shape 5"/>
          <p:cNvSpPr/>
          <p:nvPr/>
        </p:nvSpPr>
        <p:spPr>
          <a:xfrm>
            <a:off x="552093" y="2964418"/>
            <a:ext cx="8039814" cy="1424226"/>
          </a:xfrm>
          <a:prstGeom prst="roundRect">
            <a:avLst>
              <a:gd name="adj" fmla="val 1661"/>
            </a:avLst>
          </a:prstGeom>
          <a:solidFill>
            <a:srgbClr val="4C5052"/>
          </a:solidFill>
          <a:ln/>
        </p:spPr>
      </p:sp>
      <p:sp>
        <p:nvSpPr>
          <p:cNvPr id="10" name="Shape 6"/>
          <p:cNvSpPr/>
          <p:nvPr/>
        </p:nvSpPr>
        <p:spPr>
          <a:xfrm>
            <a:off x="709732" y="3122057"/>
            <a:ext cx="473154" cy="473154"/>
          </a:xfrm>
          <a:prstGeom prst="roundRect">
            <a:avLst>
              <a:gd name="adj" fmla="val 19323699"/>
            </a:avLst>
          </a:prstGeom>
          <a:solidFill>
            <a:srgbClr val="AC9EF5"/>
          </a:solidFill>
          <a:ln/>
        </p:spPr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9867" y="3252073"/>
            <a:ext cx="212884" cy="212884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709732" y="3704868"/>
            <a:ext cx="1971675" cy="2464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5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Middle-aged</a:t>
            </a:r>
            <a:endParaRPr lang="en-US" sz="1550" dirty="0"/>
          </a:p>
        </p:txBody>
      </p:sp>
      <p:sp>
        <p:nvSpPr>
          <p:cNvPr id="13" name="Text 8"/>
          <p:cNvSpPr/>
          <p:nvPr/>
        </p:nvSpPr>
        <p:spPr>
          <a:xfrm>
            <a:off x="709732" y="4017050"/>
            <a:ext cx="7724537" cy="2139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$55K revenue</a:t>
            </a:r>
            <a:endParaRPr lang="en-US" sz="1200" dirty="0"/>
          </a:p>
        </p:txBody>
      </p:sp>
      <p:sp>
        <p:nvSpPr>
          <p:cNvPr id="14" name="Shape 9"/>
          <p:cNvSpPr/>
          <p:nvPr/>
        </p:nvSpPr>
        <p:spPr>
          <a:xfrm>
            <a:off x="552093" y="4498300"/>
            <a:ext cx="8039814" cy="1424226"/>
          </a:xfrm>
          <a:prstGeom prst="roundRect">
            <a:avLst>
              <a:gd name="adj" fmla="val 1661"/>
            </a:avLst>
          </a:prstGeom>
          <a:solidFill>
            <a:srgbClr val="4C5052"/>
          </a:solidFill>
          <a:ln/>
        </p:spPr>
      </p:sp>
      <p:sp>
        <p:nvSpPr>
          <p:cNvPr id="15" name="Shape 10"/>
          <p:cNvSpPr/>
          <p:nvPr/>
        </p:nvSpPr>
        <p:spPr>
          <a:xfrm>
            <a:off x="709732" y="4655939"/>
            <a:ext cx="473154" cy="473154"/>
          </a:xfrm>
          <a:prstGeom prst="roundRect">
            <a:avLst>
              <a:gd name="adj" fmla="val 19323699"/>
            </a:avLst>
          </a:prstGeom>
          <a:solidFill>
            <a:srgbClr val="AC9EF5"/>
          </a:solidFill>
          <a:ln/>
        </p:spPr>
      </p:sp>
      <p:pic>
        <p:nvPicPr>
          <p:cNvPr id="16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9867" y="4785955"/>
            <a:ext cx="212884" cy="212884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709732" y="5238750"/>
            <a:ext cx="1971675" cy="2464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5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Adult</a:t>
            </a:r>
            <a:endParaRPr lang="en-US" sz="1550" dirty="0"/>
          </a:p>
        </p:txBody>
      </p:sp>
      <p:sp>
        <p:nvSpPr>
          <p:cNvPr id="18" name="Text 12"/>
          <p:cNvSpPr/>
          <p:nvPr/>
        </p:nvSpPr>
        <p:spPr>
          <a:xfrm>
            <a:off x="709732" y="5550932"/>
            <a:ext cx="7724537" cy="2139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$50K revenue</a:t>
            </a:r>
            <a:endParaRPr lang="en-US" sz="1200" dirty="0"/>
          </a:p>
        </p:txBody>
      </p:sp>
      <p:sp>
        <p:nvSpPr>
          <p:cNvPr id="19" name="Shape 13"/>
          <p:cNvSpPr/>
          <p:nvPr/>
        </p:nvSpPr>
        <p:spPr>
          <a:xfrm>
            <a:off x="552093" y="6032183"/>
            <a:ext cx="8039814" cy="1424226"/>
          </a:xfrm>
          <a:prstGeom prst="roundRect">
            <a:avLst>
              <a:gd name="adj" fmla="val 1661"/>
            </a:avLst>
          </a:prstGeom>
          <a:solidFill>
            <a:srgbClr val="4C5052"/>
          </a:solidFill>
          <a:ln/>
        </p:spPr>
      </p:sp>
      <p:sp>
        <p:nvSpPr>
          <p:cNvPr id="20" name="Shape 14"/>
          <p:cNvSpPr/>
          <p:nvPr/>
        </p:nvSpPr>
        <p:spPr>
          <a:xfrm>
            <a:off x="709732" y="6189821"/>
            <a:ext cx="473154" cy="473154"/>
          </a:xfrm>
          <a:prstGeom prst="roundRect">
            <a:avLst>
              <a:gd name="adj" fmla="val 19323699"/>
            </a:avLst>
          </a:prstGeom>
          <a:solidFill>
            <a:srgbClr val="AC9EF5"/>
          </a:solidFill>
          <a:ln/>
        </p:spPr>
      </p:sp>
      <p:pic>
        <p:nvPicPr>
          <p:cNvPr id="21" name="Image 4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39867" y="6319838"/>
            <a:ext cx="212884" cy="212884"/>
          </a:xfrm>
          <a:prstGeom prst="rect">
            <a:avLst/>
          </a:prstGeom>
        </p:spPr>
      </p:pic>
      <p:sp>
        <p:nvSpPr>
          <p:cNvPr id="22" name="Text 15"/>
          <p:cNvSpPr/>
          <p:nvPr/>
        </p:nvSpPr>
        <p:spPr>
          <a:xfrm>
            <a:off x="709732" y="6772632"/>
            <a:ext cx="1971675" cy="2464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5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Senior</a:t>
            </a:r>
            <a:endParaRPr lang="en-US" sz="1550" dirty="0"/>
          </a:p>
        </p:txBody>
      </p:sp>
      <p:sp>
        <p:nvSpPr>
          <p:cNvPr id="23" name="Text 16"/>
          <p:cNvSpPr/>
          <p:nvPr/>
        </p:nvSpPr>
        <p:spPr>
          <a:xfrm>
            <a:off x="709732" y="7084814"/>
            <a:ext cx="7724537" cy="2139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$45K revenue</a:t>
            </a:r>
            <a:endParaRPr lang="en-US" sz="12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2026-02-26T11:01:58Z</dcterms:created>
  <dcterms:modified xsi:type="dcterms:W3CDTF">2026-02-26T11:01:58Z</dcterms:modified>
</cp:coreProperties>
</file>